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A4D"/>
    <a:srgbClr val="D2B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56341" autoAdjust="0"/>
  </p:normalViewPr>
  <p:slideViewPr>
    <p:cSldViewPr snapToGrid="0">
      <p:cViewPr varScale="1">
        <p:scale>
          <a:sx n="49" d="100"/>
          <a:sy n="49" d="100"/>
        </p:scale>
        <p:origin x="128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1E335-D053-4B74-BD52-97E621C05B6E}" type="datetimeFigureOut">
              <a:rPr lang="en-US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6B66F-E306-4829-898B-50670D8E78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Micromobility took a hit, but fared reasonably well during the pandemic.</a:t>
            </a:r>
          </a:p>
          <a:p>
            <a:endParaRPr lang="en-US" dirty="0"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A handful of operators went out of business, and reorganization and re-valuations occurred, but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no mass collapse of the industry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.  That said,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51 fewer cities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had shared micromobility operations in 2020 vs. 2019.</a:t>
            </a:r>
          </a:p>
          <a:p>
            <a:pPr algn="l"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</a:endParaRP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Shared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micromobility trips fell initially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at a rate similar to transit but 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rebounded much quicker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E-scooters took a much larger hit</a:t>
            </a:r>
            <a:r>
              <a:rPr lang="en-US" dirty="0">
                <a:cs typeface="Calibri"/>
              </a:rPr>
              <a:t>. (65% vs. 23%)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Bike share is </a:t>
            </a:r>
            <a:r>
              <a:rPr lang="en-US" b="1" dirty="0">
                <a:cs typeface="Calibri"/>
              </a:rPr>
              <a:t>booming bigger than ever in 2021 </a:t>
            </a:r>
            <a:r>
              <a:rPr lang="en-US" dirty="0">
                <a:cs typeface="Calibri"/>
              </a:rPr>
              <a:t>in some cities. 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Long-term </a:t>
            </a:r>
            <a:r>
              <a:rPr lang="en-US" dirty="0">
                <a:cs typeface="Calibri"/>
              </a:rPr>
              <a:t>– hard to know exactly, but it seems like micromobility is here to stay in some form.  However, need to </a:t>
            </a:r>
            <a:r>
              <a:rPr lang="en-US" b="1" dirty="0">
                <a:cs typeface="Calibri"/>
              </a:rPr>
              <a:t>look at the TNC/</a:t>
            </a:r>
            <a:r>
              <a:rPr lang="en-US" b="1" dirty="0" err="1">
                <a:cs typeface="Calibri"/>
              </a:rPr>
              <a:t>ridehail</a:t>
            </a:r>
            <a:r>
              <a:rPr lang="en-US" b="1" dirty="0">
                <a:cs typeface="Calibri"/>
              </a:rPr>
              <a:t> example </a:t>
            </a:r>
            <a:r>
              <a:rPr lang="en-US" dirty="0">
                <a:cs typeface="Calibri"/>
              </a:rPr>
              <a:t>– are micromobility </a:t>
            </a:r>
            <a:r>
              <a:rPr lang="en-US" b="0" dirty="0">
                <a:cs typeface="Calibri"/>
              </a:rPr>
              <a:t>prices </a:t>
            </a:r>
            <a:r>
              <a:rPr lang="en-US" dirty="0">
                <a:cs typeface="Calibri"/>
              </a:rPr>
              <a:t>currently being subsidized by venture capital?  </a:t>
            </a:r>
            <a:r>
              <a:rPr lang="en-US" b="1" dirty="0">
                <a:cs typeface="Calibri"/>
              </a:rPr>
              <a:t>If prices increase</a:t>
            </a:r>
            <a:r>
              <a:rPr lang="en-US" dirty="0">
                <a:cs typeface="Calibri"/>
              </a:rPr>
              <a:t>, will micromobility retain its popularity?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I think there will be </a:t>
            </a:r>
            <a:r>
              <a:rPr lang="en-US" dirty="0">
                <a:cs typeface="Calibri"/>
              </a:rPr>
              <a:t>some continued consolidation but it will stabilize in some form, especially if cities increasingly treat it as part of their transit system.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6B66F-E306-4829-898B-50670D8E78A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</a:t>
            </a:r>
            <a:r>
              <a:rPr lang="en-US" b="1" dirty="0">
                <a:cs typeface="Calibri"/>
              </a:rPr>
              <a:t>explosive growth of e-bikes </a:t>
            </a:r>
            <a:r>
              <a:rPr lang="en-US" dirty="0">
                <a:cs typeface="Calibri"/>
              </a:rPr>
              <a:t>presents new challenges and opportunities for street design.  In fact, </a:t>
            </a:r>
            <a:r>
              <a:rPr lang="en-US" b="1" dirty="0">
                <a:cs typeface="Calibri"/>
              </a:rPr>
              <a:t>e-bikes were the only shared micromobility mode </a:t>
            </a:r>
            <a:r>
              <a:rPr lang="en-US" dirty="0">
                <a:cs typeface="Calibri"/>
              </a:rPr>
              <a:t>to see an increase in trips in 2020.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E-scooters are becoming stronger devices </a:t>
            </a:r>
            <a:r>
              <a:rPr lang="en-US" dirty="0">
                <a:cs typeface="Calibri"/>
              </a:rPr>
              <a:t>that can better handle city streets.  Has both safety and ridership implications?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New technology has emerged to </a:t>
            </a:r>
            <a:r>
              <a:rPr lang="en-US" b="1" dirty="0">
                <a:cs typeface="Calibri"/>
              </a:rPr>
              <a:t>reduce e-scooters on sidewalks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Lock-to requirements </a:t>
            </a:r>
            <a:r>
              <a:rPr lang="en-US" dirty="0">
                <a:cs typeface="Calibri"/>
              </a:rPr>
              <a:t>are better organizing device parking on sidewalks.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Mopeds... micromobility or something different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6B66F-E306-4829-898B-50670D8E78A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Micromobility sits on a spectrum</a:t>
            </a:r>
            <a:r>
              <a:rPr lang="en-US" dirty="0">
                <a:cs typeface="Calibri"/>
              </a:rPr>
              <a:t>. Speed of device influences potential trip distance (and next slide will show influences on-street facility needs).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Electric one-wheels are niche personal devices</a:t>
            </a:r>
            <a:r>
              <a:rPr lang="en-US" dirty="0">
                <a:cs typeface="Calibri"/>
              </a:rPr>
              <a:t>, but they </a:t>
            </a:r>
            <a:r>
              <a:rPr lang="en-US" b="1" dirty="0">
                <a:cs typeface="Calibri"/>
              </a:rPr>
              <a:t>represent how new tech may continue to enter the market </a:t>
            </a:r>
            <a:r>
              <a:rPr lang="en-US" dirty="0">
                <a:cs typeface="Calibri"/>
              </a:rPr>
              <a:t>and how we will need these frameworks to more efficiently assess new tech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Mopeds </a:t>
            </a:r>
            <a:r>
              <a:rPr lang="en-US" dirty="0">
                <a:cs typeface="Calibri"/>
              </a:rPr>
              <a:t>share some qualities of micromobility, but have different operational and parking needs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 overall, </a:t>
            </a:r>
            <a:r>
              <a:rPr lang="en-US" b="1" dirty="0">
                <a:cs typeface="Calibri"/>
              </a:rPr>
              <a:t>can we establish design parameters based on functional characteristics for this full spectrum </a:t>
            </a:r>
            <a:r>
              <a:rPr lang="en-US" dirty="0">
                <a:cs typeface="Calibri"/>
              </a:rPr>
              <a:t>of mobility devices?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6B66F-E306-4829-898B-50670D8E78A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Infrastructure needs depend on speed, traffic volumes and overall stress</a:t>
            </a:r>
            <a:r>
              <a:rPr lang="en-US" dirty="0">
                <a:cs typeface="Calibri"/>
              </a:rPr>
              <a:t> of a street.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E-bikes represent a range of speeds</a:t>
            </a:r>
            <a:r>
              <a:rPr lang="en-US" dirty="0">
                <a:cs typeface="Calibri"/>
              </a:rPr>
              <a:t>, and therefore </a:t>
            </a:r>
            <a:r>
              <a:rPr lang="en-US" b="1" dirty="0">
                <a:cs typeface="Calibri"/>
              </a:rPr>
              <a:t>sit on the edge</a:t>
            </a:r>
            <a:r>
              <a:rPr lang="en-US" dirty="0">
                <a:cs typeface="Calibri"/>
              </a:rPr>
              <a:t> of being bike lane vehicles and being roadway vehicles.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Wider bike lanes </a:t>
            </a:r>
            <a:r>
              <a:rPr lang="en-US" dirty="0">
                <a:cs typeface="Calibri"/>
              </a:rPr>
              <a:t>(i.e. “micromobility lanes”) accommodate increased traffic and allow faster devices/operators to pass other users.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Can we establish consistent regulations, design parameters, and design guidance </a:t>
            </a:r>
            <a:r>
              <a:rPr lang="en-US" dirty="0">
                <a:cs typeface="Calibri"/>
              </a:rPr>
              <a:t>as technologies continue to evolve?</a:t>
            </a:r>
          </a:p>
          <a:p>
            <a:r>
              <a:rPr lang="en-US" dirty="0">
                <a:cs typeface="Calibri"/>
              </a:rPr>
              <a:t>The ITE Micromobility Design Guide </a:t>
            </a:r>
            <a:r>
              <a:rPr lang="en-US" b="1" dirty="0">
                <a:cs typeface="Calibri"/>
              </a:rPr>
              <a:t>can serve as a repository </a:t>
            </a:r>
            <a:r>
              <a:rPr lang="en-US" dirty="0">
                <a:cs typeface="Calibri"/>
              </a:rPr>
              <a:t>for these practices and support increased consistency across the agency.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6B66F-E306-4829-898B-50670D8E78A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I want to end by making a plug for another upcoming ITE resource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: a Mobility Hubs guide being developed through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MaaS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/MOD Steering Committee.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Mobility hubs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make connections between different modes as seamless as possible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by co-locating multiple 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Mobility hubs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should be designed as system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, where each node creates a strong 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Many cities have long co-located mobility services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, creating mobility hubs without using that language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Intentionally building out a network of additional hubs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will make this past work even stronger.</a:t>
            </a:r>
            <a:endParaRPr lang="en-US" dirty="0"/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</a:endParaRPr>
          </a:p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The Mobility Hubs Guide will provide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 higher-level guidance on co-locating micromobility with other transportation modes, micromobility hub design best practices, as well as policy and funding considerations.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Keep an eye out!</a:t>
            </a:r>
          </a:p>
          <a:p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6B66F-E306-4829-898B-50670D8E78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6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17FA65-9BB5-4BB5-A036-E2299ECA9766}"/>
              </a:ext>
            </a:extLst>
          </p:cNvPr>
          <p:cNvSpPr/>
          <p:nvPr/>
        </p:nvSpPr>
        <p:spPr>
          <a:xfrm>
            <a:off x="6972300" y="-3628"/>
            <a:ext cx="5216071" cy="6857999"/>
          </a:xfrm>
          <a:prstGeom prst="rect">
            <a:avLst/>
          </a:prstGeom>
          <a:solidFill>
            <a:srgbClr val="D2B48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08D703-94F2-44AF-97B9-45A4BB95E3BA}"/>
              </a:ext>
            </a:extLst>
          </p:cNvPr>
          <p:cNvSpPr>
            <a:spLocks noGrp="1"/>
          </p:cNvSpPr>
          <p:nvPr/>
        </p:nvSpPr>
        <p:spPr>
          <a:xfrm>
            <a:off x="580572" y="233362"/>
            <a:ext cx="9144000" cy="591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</a:rPr>
              <a:t>How Has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</a:rPr>
              <a:t>Micromobility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</a:rPr>
              <a:t> Fared During the Pandemic?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BD5800-E947-4BC3-B569-EEA0BC857C30}"/>
              </a:ext>
            </a:extLst>
          </p:cNvPr>
          <p:cNvCxnSpPr/>
          <p:nvPr/>
        </p:nvCxnSpPr>
        <p:spPr>
          <a:xfrm>
            <a:off x="663121" y="926193"/>
            <a:ext cx="10804071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CBA0CEB-8C6D-428A-9567-EEC7D358FB67}"/>
              </a:ext>
            </a:extLst>
          </p:cNvPr>
          <p:cNvSpPr>
            <a:spLocks noGrp="1"/>
          </p:cNvSpPr>
          <p:nvPr/>
        </p:nvSpPr>
        <p:spPr>
          <a:xfrm>
            <a:off x="607785" y="1260568"/>
            <a:ext cx="5642429" cy="5142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There was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no mass collapse of the industry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Shared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micromobility trips initially fell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similar to transit but 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rebounded much quicker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4CD3E-1C6A-407B-BFE7-27D4A60B3F8C}"/>
              </a:ext>
            </a:extLst>
          </p:cNvPr>
          <p:cNvSpPr txBox="1"/>
          <p:nvPr/>
        </p:nvSpPr>
        <p:spPr>
          <a:xfrm>
            <a:off x="7654473" y="1204686"/>
            <a:ext cx="135527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51</a:t>
            </a:r>
            <a:endParaRPr lang="en-US" sz="6000" b="1">
              <a:solidFill>
                <a:schemeClr val="accent1">
                  <a:lumMod val="50000"/>
                </a:schemeClr>
              </a:solidFill>
              <a:latin typeface="Roboto"/>
              <a:ea typeface="Roboto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B0A19-8305-44D8-AC55-D4761441A81E}"/>
              </a:ext>
            </a:extLst>
          </p:cNvPr>
          <p:cNvSpPr txBox="1"/>
          <p:nvPr/>
        </p:nvSpPr>
        <p:spPr>
          <a:xfrm>
            <a:off x="9278257" y="1349829"/>
            <a:ext cx="228055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51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fewer US cities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had shared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Roboto"/>
              </a:rPr>
              <a:t>micromobility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 operations in 2020 compared to 2019.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22D30-5907-491F-A603-A2E36513C8FA}"/>
              </a:ext>
            </a:extLst>
          </p:cNvPr>
          <p:cNvSpPr txBox="1"/>
          <p:nvPr/>
        </p:nvSpPr>
        <p:spPr>
          <a:xfrm>
            <a:off x="7364186" y="2665184"/>
            <a:ext cx="19358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Calibri"/>
              </a:rPr>
              <a:t>-23%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5759C-4751-4651-A79C-4F99797A1749}"/>
              </a:ext>
            </a:extLst>
          </p:cNvPr>
          <p:cNvSpPr txBox="1"/>
          <p:nvPr/>
        </p:nvSpPr>
        <p:spPr>
          <a:xfrm>
            <a:off x="9323614" y="2801256"/>
            <a:ext cx="228055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In 2020, bike share ridership saw a 23% drop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, compared to a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65% drop for scooter share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E78BF-DEA5-4C5E-8882-2D33515C6AAD}"/>
              </a:ext>
            </a:extLst>
          </p:cNvPr>
          <p:cNvSpPr txBox="1"/>
          <p:nvPr/>
        </p:nvSpPr>
        <p:spPr>
          <a:xfrm>
            <a:off x="7219043" y="4298042"/>
            <a:ext cx="20809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Calibri"/>
              </a:rPr>
              <a:t>+35%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5A1C4-1685-4F9F-BC63-EB44A9C962F0}"/>
              </a:ext>
            </a:extLst>
          </p:cNvPr>
          <p:cNvSpPr txBox="1"/>
          <p:nvPr/>
        </p:nvSpPr>
        <p:spPr>
          <a:xfrm>
            <a:off x="9341756" y="4443185"/>
            <a:ext cx="2280558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In 2021, some bike share systems have reported huge growth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, including in Boston, Chicago and New York. In Chicago, many months saw 30-35% growth over 2019 levels.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A80E95-4FCE-4188-817A-69A40CECCD40}"/>
              </a:ext>
            </a:extLst>
          </p:cNvPr>
          <p:cNvGrpSpPr/>
          <p:nvPr/>
        </p:nvGrpSpPr>
        <p:grpSpPr>
          <a:xfrm>
            <a:off x="71666" y="2665184"/>
            <a:ext cx="6786149" cy="4091375"/>
            <a:chOff x="660400" y="3123390"/>
            <a:chExt cx="5437413" cy="3278221"/>
          </a:xfrm>
        </p:grpSpPr>
        <p:pic>
          <p:nvPicPr>
            <p:cNvPr id="16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1480B733-AD1E-4823-8046-17E55B6B2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400" y="3123390"/>
              <a:ext cx="5437413" cy="327822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94690A-86E5-4EA2-967A-6B2D6611A58C}"/>
                </a:ext>
              </a:extLst>
            </p:cNvPr>
            <p:cNvSpPr txBox="1"/>
            <p:nvPr/>
          </p:nvSpPr>
          <p:spPr>
            <a:xfrm>
              <a:off x="5141686" y="6148614"/>
              <a:ext cx="928915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00" i="1" dirty="0">
                  <a:solidFill>
                    <a:srgbClr val="7F7F7F"/>
                  </a:solidFill>
                  <a:latin typeface="Roboto"/>
                </a:rPr>
                <a:t>Source: NABSA</a:t>
              </a:r>
              <a:endParaRPr lang="en-US" sz="800">
                <a:latin typeface="Roboto"/>
                <a:ea typeface="Roboto"/>
              </a:endParaRPr>
            </a:p>
          </p:txBody>
        </p:sp>
      </p:grpSp>
      <p:pic>
        <p:nvPicPr>
          <p:cNvPr id="15" name="Picture 14" descr="image001">
            <a:extLst>
              <a:ext uri="{FF2B5EF4-FFF2-40B4-BE49-F238E27FC236}">
                <a16:creationId xmlns:a16="http://schemas.microsoft.com/office/drawing/2014/main" id="{3DA4E9A2-2000-41FB-9075-4BEAD0A9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45" y="6148613"/>
            <a:ext cx="1351189" cy="6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08D703-94F2-44AF-97B9-45A4BB95E3BA}"/>
              </a:ext>
            </a:extLst>
          </p:cNvPr>
          <p:cNvSpPr>
            <a:spLocks noGrp="1"/>
          </p:cNvSpPr>
          <p:nvPr/>
        </p:nvSpPr>
        <p:spPr>
          <a:xfrm>
            <a:off x="580572" y="233362"/>
            <a:ext cx="9144000" cy="591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Calibri Light"/>
              </a:rPr>
              <a:t>Emerging Trends and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BD5800-E947-4BC3-B569-EEA0BC857C30}"/>
              </a:ext>
            </a:extLst>
          </p:cNvPr>
          <p:cNvCxnSpPr/>
          <p:nvPr/>
        </p:nvCxnSpPr>
        <p:spPr>
          <a:xfrm>
            <a:off x="663121" y="926193"/>
            <a:ext cx="10804071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CBA0CEB-8C6D-428A-9567-EEC7D358FB67}"/>
              </a:ext>
            </a:extLst>
          </p:cNvPr>
          <p:cNvSpPr>
            <a:spLocks noGrp="1"/>
          </p:cNvSpPr>
          <p:nvPr/>
        </p:nvSpPr>
        <p:spPr>
          <a:xfrm>
            <a:off x="607784" y="1369381"/>
            <a:ext cx="6380581" cy="504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E-Bikes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The number of shared e-bikes on North American streets doubled in 2020 to 30,000 devices. 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19% of all bike share trips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were taken on e-bikes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The average distance of e-bike trips is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67% longer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 than pedal bike trips.</a:t>
            </a: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E-scooters: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Devices are becoming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sturdier and more comfortable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. Newer scooters are typically longer and wider, have more comfortable handlebars, and have much larger and air-filled tires.</a:t>
            </a: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Sidewalk Riding: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Multiple e-scooter vendors have developed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sidewalk riding detection technology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. Milwaukee is among the first cities to require its use.</a:t>
            </a: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Lock-To: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Chicago, Minneapolis, San Francisco and Washington DC have all required devices to be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locked to a fixed object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to end a trip.</a:t>
            </a: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Mopeds: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Revel now runs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shared mopeds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 Light" panose="020F0302020204030204"/>
              </a:rPr>
              <a:t>in New York, Miami and San Francisco. Lime has begun offering shared mopeds.</a:t>
            </a:r>
          </a:p>
        </p:txBody>
      </p:sp>
      <p:pic>
        <p:nvPicPr>
          <p:cNvPr id="2" name="Picture 2" descr="A picture containing text, transport, bicycle&#10;&#10;Description automatically generated">
            <a:extLst>
              <a:ext uri="{FF2B5EF4-FFF2-40B4-BE49-F238E27FC236}">
                <a16:creationId xmlns:a16="http://schemas.microsoft.com/office/drawing/2014/main" id="{6B7A803E-93F9-4E9D-99B3-C2B544FF3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79" t="59817" r="256" b="-457"/>
          <a:stretch/>
        </p:blipFill>
        <p:spPr>
          <a:xfrm>
            <a:off x="7469556" y="3780610"/>
            <a:ext cx="4521740" cy="1430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B0850C-008E-461A-95BC-611C251E8018}"/>
              </a:ext>
            </a:extLst>
          </p:cNvPr>
          <p:cNvSpPr/>
          <p:nvPr/>
        </p:nvSpPr>
        <p:spPr>
          <a:xfrm>
            <a:off x="7797799" y="5208626"/>
            <a:ext cx="3712307" cy="891736"/>
          </a:xfrm>
          <a:prstGeom prst="rect">
            <a:avLst/>
          </a:prstGeom>
          <a:solidFill>
            <a:srgbClr val="D2B48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5A002-59F0-4920-B213-3FF15945EFA1}"/>
              </a:ext>
            </a:extLst>
          </p:cNvPr>
          <p:cNvSpPr txBox="1"/>
          <p:nvPr/>
        </p:nvSpPr>
        <p:spPr>
          <a:xfrm>
            <a:off x="7889631" y="5280919"/>
            <a:ext cx="338796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Segoe UI"/>
              </a:rPr>
              <a:t>Lime's lineage of scooters shows devices becoming sturdier and more comfortable.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Roboto"/>
              <a:ea typeface="Roboto"/>
              <a:cs typeface="Segoe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906937-AA3A-4A73-852B-5F4C7A4958E5}"/>
              </a:ext>
            </a:extLst>
          </p:cNvPr>
          <p:cNvSpPr/>
          <p:nvPr/>
        </p:nvSpPr>
        <p:spPr>
          <a:xfrm>
            <a:off x="7797799" y="2737119"/>
            <a:ext cx="3712307" cy="875710"/>
          </a:xfrm>
          <a:prstGeom prst="rect">
            <a:avLst/>
          </a:prstGeom>
          <a:solidFill>
            <a:srgbClr val="D2B48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22BD1-46E6-4B88-9EA9-0B89C41485A8}"/>
              </a:ext>
            </a:extLst>
          </p:cNvPr>
          <p:cNvSpPr txBox="1"/>
          <p:nvPr/>
        </p:nvSpPr>
        <p:spPr>
          <a:xfrm>
            <a:off x="7889631" y="2809412"/>
            <a:ext cx="338796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Segoe UI"/>
              </a:rPr>
              <a:t>E-bikes were the only shared micromobility mode to see an increase in trips in 2020.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Roboto"/>
              <a:ea typeface="Roboto"/>
              <a:cs typeface="Segoe UI"/>
            </a:endParaRPr>
          </a:p>
        </p:txBody>
      </p:sp>
      <p:pic>
        <p:nvPicPr>
          <p:cNvPr id="15" name="Picture 19" descr="A picture containing motorcycle, bicycle&#10;&#10;Description automatically generated">
            <a:extLst>
              <a:ext uri="{FF2B5EF4-FFF2-40B4-BE49-F238E27FC236}">
                <a16:creationId xmlns:a16="http://schemas.microsoft.com/office/drawing/2014/main" id="{594344B8-BE99-42E3-91CC-24CD7A9E2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092" y="963663"/>
            <a:ext cx="2743200" cy="1725930"/>
          </a:xfrm>
          <a:prstGeom prst="rect">
            <a:avLst/>
          </a:prstGeom>
        </p:spPr>
      </p:pic>
      <p:pic>
        <p:nvPicPr>
          <p:cNvPr id="11" name="Picture 10" descr="image001">
            <a:extLst>
              <a:ext uri="{FF2B5EF4-FFF2-40B4-BE49-F238E27FC236}">
                <a16:creationId xmlns:a16="http://schemas.microsoft.com/office/drawing/2014/main" id="{AD2843B3-6E50-429B-8025-8C3D75D4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45" y="6148613"/>
            <a:ext cx="1351189" cy="6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1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08D703-94F2-44AF-97B9-45A4BB95E3BA}"/>
              </a:ext>
            </a:extLst>
          </p:cNvPr>
          <p:cNvSpPr>
            <a:spLocks noGrp="1"/>
          </p:cNvSpPr>
          <p:nvPr/>
        </p:nvSpPr>
        <p:spPr>
          <a:xfrm>
            <a:off x="580572" y="233362"/>
            <a:ext cx="9144000" cy="591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Calibri Light"/>
              </a:rPr>
              <a:t>Spectrum of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Calibri Light"/>
              </a:rPr>
              <a:t>Micromobility</a:t>
            </a:r>
            <a:endParaRPr lang="en-US" dirty="0" err="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BD5800-E947-4BC3-B569-EEA0BC857C30}"/>
              </a:ext>
            </a:extLst>
          </p:cNvPr>
          <p:cNvCxnSpPr/>
          <p:nvPr/>
        </p:nvCxnSpPr>
        <p:spPr>
          <a:xfrm>
            <a:off x="663121" y="926193"/>
            <a:ext cx="10804071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 descr="A picture containing motorcycle, bicycle&#10;&#10;Description automatically generated">
            <a:extLst>
              <a:ext uri="{FF2B5EF4-FFF2-40B4-BE49-F238E27FC236}">
                <a16:creationId xmlns:a16="http://schemas.microsoft.com/office/drawing/2014/main" id="{594344B8-BE99-42E3-91CC-24CD7A9E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878" y="1988790"/>
            <a:ext cx="2157047" cy="1354700"/>
          </a:xfrm>
          <a:prstGeom prst="rect">
            <a:avLst/>
          </a:prstGeom>
        </p:spPr>
      </p:pic>
      <p:pic>
        <p:nvPicPr>
          <p:cNvPr id="8" name="Picture 8" descr="A picture containing bicycle&#10;&#10;Description automatically generated">
            <a:extLst>
              <a:ext uri="{FF2B5EF4-FFF2-40B4-BE49-F238E27FC236}">
                <a16:creationId xmlns:a16="http://schemas.microsoft.com/office/drawing/2014/main" id="{162A3087-A273-4226-A37B-B345ED6FA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336" y="2049404"/>
            <a:ext cx="1824893" cy="1223700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BCA6985-7629-4DA9-930E-F42A526AC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010" y="2044813"/>
            <a:ext cx="704386" cy="114495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16669D0-B42A-4DDA-AC26-34CE16844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283" y="1831845"/>
            <a:ext cx="1697893" cy="1678355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ED24722F-A327-4AB3-A45E-9E6E6675C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358" y="3636493"/>
            <a:ext cx="7895607" cy="8504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1CF10C-959A-433A-ACCB-E6B274B59012}"/>
              </a:ext>
            </a:extLst>
          </p:cNvPr>
          <p:cNvSpPr txBox="1"/>
          <p:nvPr/>
        </p:nvSpPr>
        <p:spPr>
          <a:xfrm>
            <a:off x="361577" y="4672394"/>
            <a:ext cx="296444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Roboto"/>
              </a:rPr>
              <a:t>Lower speed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</a:rPr>
            </a:br>
            <a:endParaRPr lang="en-US" sz="140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Calibri" panose="020F0502020204030204"/>
            </a:endParaRPr>
          </a:p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Shorter trip distances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Works well in 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</a:b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traditional bike lane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897DE-B761-42E0-BC7E-F56D0590493C}"/>
              </a:ext>
            </a:extLst>
          </p:cNvPr>
          <p:cNvSpPr txBox="1"/>
          <p:nvPr/>
        </p:nvSpPr>
        <p:spPr>
          <a:xfrm>
            <a:off x="7712634" y="4672394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Roboto"/>
              </a:rPr>
              <a:t>Higher speed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</a:rPr>
            </a:br>
            <a:endParaRPr lang="en-US" sz="14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Calibri" panose="020F0502020204030204"/>
            </a:endParaRPr>
          </a:p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Longer trip distances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</a:b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</a:b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May present challenges for</a:t>
            </a:r>
          </a:p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traditional bike lanes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A120892-1E36-4AB7-B223-25F89B0B31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7607" y="2617692"/>
            <a:ext cx="714937" cy="7149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FB6E85-0403-4CAB-978E-560237429928}"/>
              </a:ext>
            </a:extLst>
          </p:cNvPr>
          <p:cNvSpPr txBox="1"/>
          <p:nvPr/>
        </p:nvSpPr>
        <p:spPr>
          <a:xfrm>
            <a:off x="1848394" y="3941342"/>
            <a:ext cx="73762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Roboto"/>
              </a:rPr>
              <a:t>Pedal Bike                    Electric One-Wheel            Electric Scooter                  Electric/ Electric-Assist Bike</a:t>
            </a:r>
            <a:endParaRPr lang="en-US" sz="1200" b="1" dirty="0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pic>
        <p:nvPicPr>
          <p:cNvPr id="18" name="Picture 17" descr="image001">
            <a:extLst>
              <a:ext uri="{FF2B5EF4-FFF2-40B4-BE49-F238E27FC236}">
                <a16:creationId xmlns:a16="http://schemas.microsoft.com/office/drawing/2014/main" id="{B63446C5-7A8E-4363-BD4E-9C000481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45" y="6148613"/>
            <a:ext cx="1351189" cy="6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9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08D703-94F2-44AF-97B9-45A4BB95E3BA}"/>
              </a:ext>
            </a:extLst>
          </p:cNvPr>
          <p:cNvSpPr>
            <a:spLocks noGrp="1"/>
          </p:cNvSpPr>
          <p:nvPr/>
        </p:nvSpPr>
        <p:spPr>
          <a:xfrm>
            <a:off x="580572" y="233362"/>
            <a:ext cx="9144000" cy="591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Calibri Light"/>
              </a:rPr>
              <a:t>How Should Different Users Be Accommodated on the Street?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BD5800-E947-4BC3-B569-EEA0BC857C30}"/>
              </a:ext>
            </a:extLst>
          </p:cNvPr>
          <p:cNvCxnSpPr/>
          <p:nvPr/>
        </p:nvCxnSpPr>
        <p:spPr>
          <a:xfrm>
            <a:off x="663121" y="926193"/>
            <a:ext cx="10804071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 descr="A picture containing motorcycle, bicycle&#10;&#10;Description automatically generated">
            <a:extLst>
              <a:ext uri="{FF2B5EF4-FFF2-40B4-BE49-F238E27FC236}">
                <a16:creationId xmlns:a16="http://schemas.microsoft.com/office/drawing/2014/main" id="{594344B8-BE99-42E3-91CC-24CD7A9E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553" y="1487961"/>
            <a:ext cx="1297357" cy="807627"/>
          </a:xfrm>
          <a:prstGeom prst="rect">
            <a:avLst/>
          </a:prstGeom>
        </p:spPr>
      </p:pic>
      <p:pic>
        <p:nvPicPr>
          <p:cNvPr id="8" name="Picture 8" descr="A picture containing bicycle&#10;&#10;Description automatically generated">
            <a:extLst>
              <a:ext uri="{FF2B5EF4-FFF2-40B4-BE49-F238E27FC236}">
                <a16:creationId xmlns:a16="http://schemas.microsoft.com/office/drawing/2014/main" id="{162A3087-A273-4226-A37B-B345ED6FA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785" y="1587655"/>
            <a:ext cx="1014049" cy="686394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BCA6985-7629-4DA9-930E-F42A526AC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689" y="1602602"/>
            <a:ext cx="382005" cy="63695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16669D0-B42A-4DDA-AC26-34CE16844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091" y="1379867"/>
            <a:ext cx="1023817" cy="10042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DC2C6EF-D920-4F04-B19C-A12B827FA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489830" y="1076497"/>
            <a:ext cx="2121878" cy="1464482"/>
          </a:xfrm>
          <a:prstGeom prst="rect">
            <a:avLst/>
          </a:prstGeom>
        </p:spPr>
      </p:pic>
      <p:pic>
        <p:nvPicPr>
          <p:cNvPr id="7" name="Picture 10" descr="A picture containing chair, seat, furniture, bicycle&#10;&#10;Description automatically generated">
            <a:extLst>
              <a:ext uri="{FF2B5EF4-FFF2-40B4-BE49-F238E27FC236}">
                <a16:creationId xmlns:a16="http://schemas.microsoft.com/office/drawing/2014/main" id="{57F96402-9A73-441B-9EFD-C0E4A758B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413368" y="1654045"/>
            <a:ext cx="783494" cy="729458"/>
          </a:xfrm>
          <a:prstGeom prst="rect">
            <a:avLst/>
          </a:prstGeom>
        </p:spPr>
      </p:pic>
      <p:pic>
        <p:nvPicPr>
          <p:cNvPr id="11" name="Picture 11" descr="A picture containing person, person, holding, standing&#10;&#10;Description automatically generated">
            <a:extLst>
              <a:ext uri="{FF2B5EF4-FFF2-40B4-BE49-F238E27FC236}">
                <a16:creationId xmlns:a16="http://schemas.microsoft.com/office/drawing/2014/main" id="{5A7F34EA-FDC0-4F5A-850D-90534E2AF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2184" y="1387682"/>
            <a:ext cx="362246" cy="9886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28C846-C2F7-4169-84F8-4C590CED9D76}"/>
              </a:ext>
            </a:extLst>
          </p:cNvPr>
          <p:cNvSpPr/>
          <p:nvPr/>
        </p:nvSpPr>
        <p:spPr>
          <a:xfrm>
            <a:off x="2385644" y="2675265"/>
            <a:ext cx="1934307" cy="361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D051C7-FF91-41FE-8CF6-0538D72D17C7}"/>
              </a:ext>
            </a:extLst>
          </p:cNvPr>
          <p:cNvSpPr/>
          <p:nvPr/>
        </p:nvSpPr>
        <p:spPr>
          <a:xfrm>
            <a:off x="4407875" y="2675265"/>
            <a:ext cx="7102230" cy="36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B8D7FC-1A58-488E-A91D-339FE5912802}"/>
              </a:ext>
            </a:extLst>
          </p:cNvPr>
          <p:cNvSpPr/>
          <p:nvPr/>
        </p:nvSpPr>
        <p:spPr>
          <a:xfrm>
            <a:off x="2385644" y="3378649"/>
            <a:ext cx="1934307" cy="361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E5246C-0FD7-4D34-A8A4-2E88D03ED6CC}"/>
              </a:ext>
            </a:extLst>
          </p:cNvPr>
          <p:cNvSpPr/>
          <p:nvPr/>
        </p:nvSpPr>
        <p:spPr>
          <a:xfrm>
            <a:off x="7797799" y="3378649"/>
            <a:ext cx="3712306" cy="36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AF8F6-BBC3-4EBE-B096-DAFB6FB7B7CC}"/>
              </a:ext>
            </a:extLst>
          </p:cNvPr>
          <p:cNvSpPr/>
          <p:nvPr/>
        </p:nvSpPr>
        <p:spPr>
          <a:xfrm>
            <a:off x="4407874" y="3378648"/>
            <a:ext cx="3302000" cy="361463"/>
          </a:xfrm>
          <a:prstGeom prst="rect">
            <a:avLst/>
          </a:prstGeom>
          <a:solidFill>
            <a:srgbClr val="57B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C3AC05-1B34-4FBD-90DF-3695423A6FB3}"/>
              </a:ext>
            </a:extLst>
          </p:cNvPr>
          <p:cNvSpPr txBox="1"/>
          <p:nvPr/>
        </p:nvSpPr>
        <p:spPr>
          <a:xfrm>
            <a:off x="366434" y="2620558"/>
            <a:ext cx="172133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203864"/>
                </a:solidFill>
                <a:latin typeface="Roboto"/>
              </a:rPr>
              <a:t>Low-speed, low-stress streets</a:t>
            </a:r>
            <a:endParaRPr lang="en-US" sz="1400" b="1" dirty="0">
              <a:solidFill>
                <a:srgbClr val="203864"/>
              </a:solidFill>
              <a:latin typeface="Roboto"/>
              <a:ea typeface="Robot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D1BBE8-514B-41F8-BCF5-DC347226A640}"/>
              </a:ext>
            </a:extLst>
          </p:cNvPr>
          <p:cNvSpPr txBox="1"/>
          <p:nvPr/>
        </p:nvSpPr>
        <p:spPr>
          <a:xfrm>
            <a:off x="366434" y="3333711"/>
            <a:ext cx="19574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203864"/>
                </a:solidFill>
                <a:latin typeface="Roboto"/>
              </a:rPr>
              <a:t>Higher-speed, higher-traffic streets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658E37-BB86-4C6A-B84E-2F40E75B9678}"/>
              </a:ext>
            </a:extLst>
          </p:cNvPr>
          <p:cNvSpPr txBox="1"/>
          <p:nvPr/>
        </p:nvSpPr>
        <p:spPr>
          <a:xfrm>
            <a:off x="2780321" y="2718249"/>
            <a:ext cx="11605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Roboto"/>
              </a:rPr>
              <a:t>Sidewalk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84369-4875-40B2-AE39-1BFD0C5F942C}"/>
              </a:ext>
            </a:extLst>
          </p:cNvPr>
          <p:cNvSpPr txBox="1"/>
          <p:nvPr/>
        </p:nvSpPr>
        <p:spPr>
          <a:xfrm>
            <a:off x="2780321" y="3431402"/>
            <a:ext cx="11605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Roboto"/>
              </a:rPr>
              <a:t>Sidewalk</a:t>
            </a:r>
            <a:endParaRPr lang="en-US"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A8762B-4FFA-49C3-9462-102116B44AD7}"/>
              </a:ext>
            </a:extLst>
          </p:cNvPr>
          <p:cNvSpPr txBox="1"/>
          <p:nvPr/>
        </p:nvSpPr>
        <p:spPr>
          <a:xfrm>
            <a:off x="7225320" y="2718248"/>
            <a:ext cx="11605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oboto"/>
              </a:rPr>
              <a:t>Roadway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66AC9D-D123-403F-A9B1-8C4E7BB07CBC}"/>
              </a:ext>
            </a:extLst>
          </p:cNvPr>
          <p:cNvSpPr txBox="1"/>
          <p:nvPr/>
        </p:nvSpPr>
        <p:spPr>
          <a:xfrm>
            <a:off x="9081473" y="3421632"/>
            <a:ext cx="11605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oboto"/>
              </a:rPr>
              <a:t>Roadway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E50F98-85F1-4003-91E3-158BBCF755F3}"/>
              </a:ext>
            </a:extLst>
          </p:cNvPr>
          <p:cNvSpPr txBox="1"/>
          <p:nvPr/>
        </p:nvSpPr>
        <p:spPr>
          <a:xfrm>
            <a:off x="4626704" y="3431401"/>
            <a:ext cx="28995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oboto"/>
              </a:rPr>
              <a:t>Bike/ </a:t>
            </a:r>
            <a:r>
              <a:rPr lang="en-US" sz="1200" b="1" dirty="0" err="1">
                <a:solidFill>
                  <a:schemeClr val="bg1"/>
                </a:solidFill>
                <a:latin typeface="Roboto"/>
              </a:rPr>
              <a:t>Micromobility</a:t>
            </a:r>
            <a:r>
              <a:rPr lang="en-US" sz="1200" b="1" dirty="0">
                <a:solidFill>
                  <a:schemeClr val="bg1"/>
                </a:solidFill>
                <a:latin typeface="Roboto"/>
              </a:rPr>
              <a:t> Lane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2122FC-5EA7-4791-B26F-8B26F650B600}"/>
              </a:ext>
            </a:extLst>
          </p:cNvPr>
          <p:cNvSpPr/>
          <p:nvPr/>
        </p:nvSpPr>
        <p:spPr>
          <a:xfrm>
            <a:off x="-2931" y="4317022"/>
            <a:ext cx="12191302" cy="2537349"/>
          </a:xfrm>
          <a:prstGeom prst="rect">
            <a:avLst/>
          </a:prstGeom>
          <a:solidFill>
            <a:srgbClr val="D2B48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48B9DFA-BD53-4D32-9973-6FA1A85583BD}"/>
              </a:ext>
            </a:extLst>
          </p:cNvPr>
          <p:cNvSpPr>
            <a:spLocks noGrp="1"/>
          </p:cNvSpPr>
          <p:nvPr/>
        </p:nvSpPr>
        <p:spPr>
          <a:xfrm>
            <a:off x="473110" y="4381664"/>
            <a:ext cx="9144000" cy="48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Calibri Light"/>
              </a:rPr>
              <a:t>Emerging Issues: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E4707D-BA08-4B51-97B5-A400D829479E}"/>
              </a:ext>
            </a:extLst>
          </p:cNvPr>
          <p:cNvSpPr txBox="1"/>
          <p:nvPr/>
        </p:nvSpPr>
        <p:spPr>
          <a:xfrm>
            <a:off x="513862" y="4889932"/>
            <a:ext cx="11115430" cy="16722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</a:rPr>
              <a:t>Increased </a:t>
            </a:r>
            <a:r>
              <a:rPr lang="en-US" sz="1400" dirty="0" err="1">
                <a:solidFill>
                  <a:srgbClr val="404040"/>
                </a:solidFill>
                <a:latin typeface="Roboto"/>
              </a:rPr>
              <a:t>micromobility</a:t>
            </a:r>
            <a:r>
              <a:rPr lang="en-US" sz="1400" dirty="0">
                <a:solidFill>
                  <a:srgbClr val="404040"/>
                </a:solidFill>
                <a:latin typeface="Roboto"/>
              </a:rPr>
              <a:t> use will require </a:t>
            </a:r>
            <a:r>
              <a:rPr lang="en-US" sz="1400" b="1" dirty="0">
                <a:solidFill>
                  <a:srgbClr val="404040"/>
                </a:solidFill>
                <a:latin typeface="Roboto"/>
              </a:rPr>
              <a:t>more bike lanes and wider bike lanes</a:t>
            </a:r>
            <a:endParaRPr lang="en-US" sz="1400" b="1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Calibri"/>
              </a:rPr>
              <a:t>Wider bike lanes will help accommodate modes </a:t>
            </a:r>
            <a:r>
              <a:rPr lang="en-US" sz="1400" b="1" dirty="0">
                <a:solidFill>
                  <a:srgbClr val="404040"/>
                </a:solidFill>
                <a:latin typeface="Roboto"/>
                <a:ea typeface="Roboto"/>
                <a:cs typeface="Calibri"/>
              </a:rPr>
              <a:t>moving at different speeds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b="1" dirty="0">
                <a:solidFill>
                  <a:srgbClr val="404040"/>
                </a:solidFill>
                <a:latin typeface="Roboto"/>
                <a:ea typeface="Roboto"/>
                <a:cs typeface="Calibri"/>
              </a:rPr>
              <a:t>E-bikes moving faster than 15 mph </a:t>
            </a: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Calibri"/>
              </a:rPr>
              <a:t>may be best suited within roadway on moderate speed and/or moderate traffic streets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b="1" dirty="0">
                <a:solidFill>
                  <a:srgbClr val="404040"/>
                </a:solidFill>
                <a:latin typeface="Roboto"/>
                <a:ea typeface="Roboto"/>
                <a:cs typeface="Calibri"/>
              </a:rPr>
              <a:t>Mopeds</a:t>
            </a: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Calibri"/>
              </a:rPr>
              <a:t> should always use the roadway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Calibri"/>
              </a:rPr>
              <a:t>Sidewalks and curb parking lanes will need to increasingly accommodate </a:t>
            </a:r>
            <a:r>
              <a:rPr lang="en-US" sz="1400" b="1" dirty="0">
                <a:solidFill>
                  <a:srgbClr val="404040"/>
                </a:solidFill>
                <a:latin typeface="Roboto"/>
                <a:ea typeface="Roboto"/>
                <a:cs typeface="Calibri"/>
              </a:rPr>
              <a:t>more parked bikes and scooters</a:t>
            </a:r>
          </a:p>
        </p:txBody>
      </p:sp>
      <p:pic>
        <p:nvPicPr>
          <p:cNvPr id="28" name="Picture 27" descr="image001">
            <a:extLst>
              <a:ext uri="{FF2B5EF4-FFF2-40B4-BE49-F238E27FC236}">
                <a16:creationId xmlns:a16="http://schemas.microsoft.com/office/drawing/2014/main" id="{BF3B4260-5377-434F-850D-9E3F2725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45" y="6148613"/>
            <a:ext cx="1351189" cy="6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5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08D703-94F2-44AF-97B9-45A4BB95E3BA}"/>
              </a:ext>
            </a:extLst>
          </p:cNvPr>
          <p:cNvSpPr>
            <a:spLocks noGrp="1"/>
          </p:cNvSpPr>
          <p:nvPr/>
        </p:nvSpPr>
        <p:spPr>
          <a:xfrm>
            <a:off x="580572" y="233362"/>
            <a:ext cx="9144000" cy="591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Calibri Light"/>
              </a:rPr>
              <a:t>Mobility Hubs and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Calibri Light"/>
              </a:rPr>
              <a:t>Micromobility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BD5800-E947-4BC3-B569-EEA0BC857C30}"/>
              </a:ext>
            </a:extLst>
          </p:cNvPr>
          <p:cNvCxnSpPr/>
          <p:nvPr/>
        </p:nvCxnSpPr>
        <p:spPr>
          <a:xfrm>
            <a:off x="663121" y="926193"/>
            <a:ext cx="10804071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C8897DE-B761-42E0-BC7E-F56D0590493C}"/>
              </a:ext>
            </a:extLst>
          </p:cNvPr>
          <p:cNvSpPr txBox="1"/>
          <p:nvPr/>
        </p:nvSpPr>
        <p:spPr>
          <a:xfrm>
            <a:off x="578757" y="1213757"/>
            <a:ext cx="5733978" cy="1263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We best improve mobility by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integrating shared micromobility into the larger transportation network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Calibri" panose="020F0502020204030204"/>
              </a:rPr>
              <a:t>Coming Soon: ITE Mobility Hubs Informational Guide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Roboto"/>
              <a:cs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CD1DF1-D163-4D39-AE9E-413939DF5AE6}"/>
              </a:ext>
            </a:extLst>
          </p:cNvPr>
          <p:cNvSpPr/>
          <p:nvPr/>
        </p:nvSpPr>
        <p:spPr>
          <a:xfrm>
            <a:off x="6972300" y="-3628"/>
            <a:ext cx="5216071" cy="6857999"/>
          </a:xfrm>
          <a:prstGeom prst="rect">
            <a:avLst/>
          </a:prstGeom>
          <a:solidFill>
            <a:srgbClr val="D2B48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116422-4B0F-4631-95BB-10083F02C748}"/>
              </a:ext>
            </a:extLst>
          </p:cNvPr>
          <p:cNvSpPr txBox="1"/>
          <p:nvPr/>
        </p:nvSpPr>
        <p:spPr>
          <a:xfrm>
            <a:off x="7567246" y="1282283"/>
            <a:ext cx="427423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Segoe UI"/>
              </a:rPr>
              <a:t>Mobility Hub Key Features:</a:t>
            </a:r>
          </a:p>
          <a:p>
            <a:endParaRPr lang="en-US" sz="1400" dirty="0">
              <a:solidFill>
                <a:srgbClr val="404040"/>
              </a:solidFill>
              <a:latin typeface="Roboto"/>
              <a:ea typeface="Roboto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The hub should be </a:t>
            </a:r>
            <a:r>
              <a:rPr lang="en-US" sz="1400" b="1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well-defined</a:t>
            </a: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, by branding and by spatially co-locating services</a:t>
            </a:r>
            <a:br>
              <a:rPr lang="en-US" sz="1400" dirty="0">
                <a:solidFill>
                  <a:srgbClr val="404040"/>
                </a:solidFill>
                <a:latin typeface="Roboto"/>
                <a:cs typeface="Segoe UI"/>
              </a:rPr>
            </a:br>
            <a:endParaRPr lang="en-US" sz="1400" dirty="0">
              <a:solidFill>
                <a:srgbClr val="404040"/>
              </a:solidFill>
              <a:latin typeface="Roboto"/>
              <a:ea typeface="Roboto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Segoe UI"/>
              </a:rPr>
              <a:t>Surrounding street and sidewalk design should prioritize space for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Segoe UI"/>
              </a:rPr>
              <a:t>quick and easy transfers between modes</a:t>
            </a:r>
            <a:b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</a:br>
            <a:endParaRPr lang="en-US" sz="1400" dirty="0">
              <a:solidFill>
                <a:srgbClr val="404040"/>
              </a:solidFill>
              <a:latin typeface="Roboto"/>
              <a:ea typeface="Roboto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Walking is part of nearly all multimodal trips, so </a:t>
            </a:r>
            <a:r>
              <a:rPr lang="en-US" sz="1400" b="1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high-quality pedestrian design </a:t>
            </a: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is important</a:t>
            </a:r>
            <a:b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</a:br>
            <a:endParaRPr lang="en-US" sz="1400" dirty="0">
              <a:solidFill>
                <a:srgbClr val="404040"/>
              </a:solidFill>
              <a:latin typeface="Roboto"/>
              <a:ea typeface="Roboto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Provide real-time transit information, </a:t>
            </a:r>
            <a:r>
              <a:rPr lang="en-US" sz="1400" b="1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maps and information</a:t>
            </a: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 on accessing each mode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91429F-86FE-47AC-BFE4-684A45E14C8D}"/>
              </a:ext>
            </a:extLst>
          </p:cNvPr>
          <p:cNvSpPr txBox="1"/>
          <p:nvPr/>
        </p:nvSpPr>
        <p:spPr>
          <a:xfrm>
            <a:off x="7567246" y="4476821"/>
            <a:ext cx="390573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Segoe UI"/>
              </a:rPr>
              <a:t>Mobility Hub Potential Services:</a:t>
            </a:r>
          </a:p>
          <a:p>
            <a:endParaRPr lang="en-US" sz="1400" dirty="0">
              <a:solidFill>
                <a:srgbClr val="404040"/>
              </a:solidFill>
              <a:latin typeface="Roboto"/>
              <a:ea typeface="Roboto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Transit station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Bus stop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Bike share/ scooter share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E-bike/ e-scooter charging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Personal bike parking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Bike repair station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  <a:latin typeface="Roboto"/>
                <a:ea typeface="Roboto"/>
                <a:cs typeface="Segoe UI"/>
              </a:rPr>
              <a:t>Car share</a:t>
            </a: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DB952E81-EF83-417C-8FDF-328CACF5B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49" r="355" b="4521"/>
          <a:stretch/>
        </p:blipFill>
        <p:spPr>
          <a:xfrm>
            <a:off x="663121" y="3471272"/>
            <a:ext cx="5478586" cy="28063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13FDC5-8F48-4A78-B46D-D33C94C364EE}"/>
              </a:ext>
            </a:extLst>
          </p:cNvPr>
          <p:cNvSpPr txBox="1"/>
          <p:nvPr/>
        </p:nvSpPr>
        <p:spPr>
          <a:xfrm>
            <a:off x="716225" y="6070460"/>
            <a:ext cx="128060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 dirty="0">
                <a:solidFill>
                  <a:schemeClr val="bg1">
                    <a:lumMod val="95000"/>
                  </a:schemeClr>
                </a:solidFill>
                <a:latin typeface="Roboto"/>
              </a:rPr>
              <a:t>Source: Next </a:t>
            </a:r>
            <a:r>
              <a:rPr lang="en-US" sz="800" i="1">
                <a:solidFill>
                  <a:schemeClr val="bg1">
                    <a:lumMod val="95000"/>
                  </a:schemeClr>
                </a:solidFill>
                <a:latin typeface="Roboto"/>
              </a:rPr>
              <a:t>Pittsburgh</a:t>
            </a:r>
            <a:endParaRPr lang="en-US" sz="800" dirty="0" err="1">
              <a:solidFill>
                <a:schemeClr val="bg1">
                  <a:lumMod val="95000"/>
                </a:schemeClr>
              </a:solidFill>
              <a:latin typeface="Roboto"/>
              <a:ea typeface="Roboto"/>
            </a:endParaRPr>
          </a:p>
        </p:txBody>
      </p:sp>
      <p:pic>
        <p:nvPicPr>
          <p:cNvPr id="10" name="Picture 9" descr="image001">
            <a:extLst>
              <a:ext uri="{FF2B5EF4-FFF2-40B4-BE49-F238E27FC236}">
                <a16:creationId xmlns:a16="http://schemas.microsoft.com/office/drawing/2014/main" id="{05CAB9DC-D7C2-4459-B9AF-FB3FB3EC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45" y="6148613"/>
            <a:ext cx="1351189" cy="6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8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1127</Words>
  <Application>Microsoft Office PowerPoint</Application>
  <PresentationFormat>Widescreen</PresentationFormat>
  <Paragraphs>123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Flynn</dc:creator>
  <cp:lastModifiedBy>Michael Flynn</cp:lastModifiedBy>
  <cp:revision>649</cp:revision>
  <dcterms:created xsi:type="dcterms:W3CDTF">2021-10-13T17:21:52Z</dcterms:created>
  <dcterms:modified xsi:type="dcterms:W3CDTF">2021-10-20T15:57:43Z</dcterms:modified>
</cp:coreProperties>
</file>